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3" r:id="rId5"/>
    <p:sldId id="259" r:id="rId6"/>
    <p:sldId id="272" r:id="rId7"/>
    <p:sldId id="271" r:id="rId8"/>
    <p:sldId id="274" r:id="rId9"/>
    <p:sldId id="275" r:id="rId10"/>
    <p:sldId id="262" r:id="rId11"/>
    <p:sldId id="265" r:id="rId12"/>
  </p:sldIdLst>
  <p:sldSz cx="18288000" cy="10287000"/>
  <p:notesSz cx="6858000" cy="9144000"/>
  <p:embeddedFontLst>
    <p:embeddedFont>
      <p:font typeface="Open Sauce" pitchFamily="2" charset="77"/>
      <p:regular r:id="rId14"/>
    </p:embeddedFont>
    <p:embeddedFont>
      <p:font typeface="Open Sauce Bold" pitchFamily="2" charset="77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 autoAdjust="0"/>
    <p:restoredTop sz="94603" autoAdjust="0"/>
  </p:normalViewPr>
  <p:slideViewPr>
    <p:cSldViewPr>
      <p:cViewPr varScale="1">
        <p:scale>
          <a:sx n="84" d="100"/>
          <a:sy n="84" d="100"/>
        </p:scale>
        <p:origin x="232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jpg>
</file>

<file path=ppt/media/image11.png>
</file>

<file path=ppt/media/image12.jp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gif>
</file>

<file path=ppt/media/image3.gif>
</file>

<file path=ppt/media/image4.gif>
</file>

<file path=ppt/media/image5.jpeg>
</file>

<file path=ppt/media/image6.gif>
</file>

<file path=ppt/media/image7.jp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9AA7FC-F62A-9E48-B3F4-286CD9BA0989}" type="datetimeFigureOut">
              <a:rPr lang="en-US" smtClean="0"/>
              <a:t>4/9/25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5B1595-0D56-7D46-8DE1-547F829B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94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B1595-0D56-7D46-8DE1-547F829B55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97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B1595-0D56-7D46-8DE1-547F829B55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14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22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gif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2.gif"/><Relationship Id="rId4" Type="http://schemas.openxmlformats.org/officeDocument/2006/relationships/image" Target="../media/image8.gif"/><Relationship Id="rId9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>
            <a:fillRect/>
          </a:stretch>
        </p:blipFill>
        <p:spPr>
          <a:xfrm>
            <a:off x="0" y="-4046450"/>
            <a:ext cx="18288000" cy="1837989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05604" y="3639360"/>
            <a:ext cx="17676792" cy="341311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40015" y="3639360"/>
            <a:ext cx="14164937" cy="1973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192"/>
              </a:lnSpc>
              <a:spcBef>
                <a:spcPct val="0"/>
              </a:spcBef>
            </a:pPr>
            <a:r>
              <a:rPr lang="en-US" sz="11565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BREAKING NEWS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85800" y="5981700"/>
            <a:ext cx="13182600" cy="946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DB17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Fueling Costs in a Volatile World: How Exchange Rates Impact Gas Prices in Canada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000" b="1" dirty="0">
                <a:latin typeface="Open Sauce Bold"/>
                <a:ea typeface="Open Sauce Bold"/>
                <a:cs typeface="Open Sauce Bold"/>
                <a:sym typeface="Open Sauce Bold"/>
              </a:rPr>
              <a:t>A Data-Driven Exploration using SQL, PostgreSQL &amp; Canadian Open Data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>
            <a:fillRect/>
          </a:stretch>
        </p:blipFill>
        <p:spPr>
          <a:xfrm>
            <a:off x="0" y="-4046450"/>
            <a:ext cx="18288000" cy="1837989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06855" y="7808141"/>
            <a:ext cx="7367234" cy="17313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6651576" y="8063847"/>
            <a:ext cx="11212777" cy="945398"/>
            <a:chOff x="0" y="0"/>
            <a:chExt cx="2953159" cy="2489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953159" cy="248994"/>
            </a:xfrm>
            <a:custGeom>
              <a:avLst/>
              <a:gdLst/>
              <a:ahLst/>
              <a:cxnLst/>
              <a:rect l="l" t="t" r="r" b="b"/>
              <a:pathLst>
                <a:path w="2953159" h="248994">
                  <a:moveTo>
                    <a:pt x="0" y="0"/>
                  </a:moveTo>
                  <a:lnTo>
                    <a:pt x="2953159" y="0"/>
                  </a:lnTo>
                  <a:lnTo>
                    <a:pt x="2953159" y="248994"/>
                  </a:lnTo>
                  <a:lnTo>
                    <a:pt x="0" y="248994"/>
                  </a:lnTo>
                  <a:close/>
                </a:path>
              </a:pathLst>
            </a:custGeom>
            <a:solidFill>
              <a:srgbClr val="F2F0E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953159" cy="2870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06855" y="3594188"/>
            <a:ext cx="17457498" cy="4073167"/>
            <a:chOff x="0" y="0"/>
            <a:chExt cx="4597860" cy="45265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597860" cy="452652"/>
            </a:xfrm>
            <a:custGeom>
              <a:avLst/>
              <a:gdLst/>
              <a:ahLst/>
              <a:cxnLst/>
              <a:rect l="l" t="t" r="r" b="b"/>
              <a:pathLst>
                <a:path w="4597860" h="452652">
                  <a:moveTo>
                    <a:pt x="0" y="0"/>
                  </a:moveTo>
                  <a:lnTo>
                    <a:pt x="4597860" y="0"/>
                  </a:lnTo>
                  <a:lnTo>
                    <a:pt x="4597860" y="452652"/>
                  </a:lnTo>
                  <a:lnTo>
                    <a:pt x="0" y="452652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597860" cy="490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8004792"/>
            <a:ext cx="14632185" cy="915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40"/>
              </a:lnSpc>
              <a:spcBef>
                <a:spcPct val="0"/>
              </a:spcBef>
            </a:pPr>
            <a:r>
              <a:rPr lang="en-US" sz="5600" b="1" dirty="0">
                <a:solidFill>
                  <a:srgbClr val="DB17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Conclusion &amp; Takeaways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9084703"/>
            <a:ext cx="4991100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HERIZO RAKOTONDRAMPANANA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19733" y="3840332"/>
            <a:ext cx="1704853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b="1" i="1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Key Takeaways:</a:t>
            </a: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Real-world fuel prices in Canada are influenced by forex movements, especially USD/CAD.</a:t>
            </a: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Regional differences in fuel pricing are consistent and measurable.</a:t>
            </a: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SQL was used to model, clean, and analyze data with business insight.</a:t>
            </a: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endParaRPr lang="en-US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b="1" i="1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What we learned:</a:t>
            </a: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Deepened skills in SQL (joins, views, aggregation, correlation)</a:t>
            </a: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Connected finance and data in a practical, bilingual Canadian context</a:t>
            </a: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Delivered insights that could drive action in policy, logistics, or budgeting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D520C1-3884-F14C-EFB2-FE2EDB9365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999" y="109667"/>
            <a:ext cx="6858001" cy="3395383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>
            <a:fillRect/>
          </a:stretch>
        </p:blipFill>
        <p:spPr>
          <a:xfrm>
            <a:off x="152400" y="-3894050"/>
            <a:ext cx="18288000" cy="1837989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415251" y="439825"/>
            <a:ext cx="17457498" cy="9407350"/>
            <a:chOff x="0" y="0"/>
            <a:chExt cx="4597860" cy="247765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97860" cy="2477656"/>
            </a:xfrm>
            <a:custGeom>
              <a:avLst/>
              <a:gdLst/>
              <a:ahLst/>
              <a:cxnLst/>
              <a:rect l="l" t="t" r="r" b="b"/>
              <a:pathLst>
                <a:path w="4597860" h="2477656">
                  <a:moveTo>
                    <a:pt x="0" y="0"/>
                  </a:moveTo>
                  <a:lnTo>
                    <a:pt x="4597860" y="0"/>
                  </a:lnTo>
                  <a:lnTo>
                    <a:pt x="4597860" y="2477656"/>
                  </a:lnTo>
                  <a:lnTo>
                    <a:pt x="0" y="2477656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597860" cy="2515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827908" y="4079240"/>
            <a:ext cx="14632185" cy="2134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5400" b="1" dirty="0">
                <a:solidFill>
                  <a:srgbClr val="DB17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is the new oil — and insights are the fuel that drive change.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746150" y="2729231"/>
            <a:ext cx="2795700" cy="2414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134"/>
              </a:lnSpc>
            </a:pPr>
            <a:r>
              <a:rPr lang="en-US" sz="18134" b="1">
                <a:solidFill>
                  <a:srgbClr val="DB17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“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181631" y="6586134"/>
            <a:ext cx="9924738" cy="230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— </a:t>
            </a:r>
            <a:r>
              <a:rPr lang="en-US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Thank you for watching</a:t>
            </a: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A8A501-AED2-8101-797D-BFDCD6130A6A}"/>
              </a:ext>
            </a:extLst>
          </p:cNvPr>
          <p:cNvSpPr txBox="1"/>
          <p:nvPr/>
        </p:nvSpPr>
        <p:spPr>
          <a:xfrm>
            <a:off x="4334031" y="7889355"/>
            <a:ext cx="9924738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The project materials are available at:</a:t>
            </a:r>
            <a:b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</a:br>
            <a:b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</a:b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https://</a:t>
            </a:r>
            <a:r>
              <a:rPr lang="en-US" sz="1800" u="none" strike="noStrike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proherizoja.wixsite.com</a:t>
            </a: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/</a:t>
            </a:r>
            <a:r>
              <a:rPr lang="en-US" sz="1800" u="none" strike="noStrike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herizojoseandre</a:t>
            </a: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</a:p>
        </p:txBody>
      </p:sp>
    </p:spTree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40000"/>
          </a:blip>
          <a:srcRect/>
          <a:stretch>
            <a:fillRect/>
          </a:stretch>
        </p:blipFill>
        <p:spPr>
          <a:xfrm>
            <a:off x="0" y="-4046450"/>
            <a:ext cx="18288000" cy="1837989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06855" y="7996279"/>
            <a:ext cx="7503097" cy="157565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7828232" y="8255603"/>
            <a:ext cx="9431068" cy="931130"/>
            <a:chOff x="0" y="0"/>
            <a:chExt cx="2483903" cy="24523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83903" cy="245236"/>
            </a:xfrm>
            <a:custGeom>
              <a:avLst/>
              <a:gdLst/>
              <a:ahLst/>
              <a:cxnLst/>
              <a:rect l="l" t="t" r="r" b="b"/>
              <a:pathLst>
                <a:path w="2483903" h="245236">
                  <a:moveTo>
                    <a:pt x="0" y="0"/>
                  </a:moveTo>
                  <a:lnTo>
                    <a:pt x="2483903" y="0"/>
                  </a:lnTo>
                  <a:lnTo>
                    <a:pt x="2483903" y="245236"/>
                  </a:lnTo>
                  <a:lnTo>
                    <a:pt x="0" y="245236"/>
                  </a:lnTo>
                  <a:close/>
                </a:path>
              </a:pathLst>
            </a:custGeom>
            <a:solidFill>
              <a:srgbClr val="F3EDE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483903" cy="2833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562601" y="1028700"/>
            <a:ext cx="11696700" cy="6582927"/>
            <a:chOff x="0" y="0"/>
            <a:chExt cx="1976124" cy="17337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76124" cy="1733775"/>
            </a:xfrm>
            <a:custGeom>
              <a:avLst/>
              <a:gdLst/>
              <a:ahLst/>
              <a:cxnLst/>
              <a:rect l="l" t="t" r="r" b="b"/>
              <a:pathLst>
                <a:path w="1976124" h="1733775">
                  <a:moveTo>
                    <a:pt x="0" y="0"/>
                  </a:moveTo>
                  <a:lnTo>
                    <a:pt x="1976124" y="0"/>
                  </a:lnTo>
                  <a:lnTo>
                    <a:pt x="1976124" y="1733775"/>
                  </a:lnTo>
                  <a:lnTo>
                    <a:pt x="0" y="1733775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976124" cy="17718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5943600" y="2154178"/>
            <a:ext cx="10994496" cy="43858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800"/>
              </a:lnSpc>
              <a:spcBef>
                <a:spcPct val="0"/>
              </a:spcBef>
            </a:pPr>
            <a:r>
              <a:rPr lang="en-US" b="1" u="none" strike="noStrike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Herizo</a:t>
            </a:r>
            <a:r>
              <a:rPr lang="en-US" b="1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 R. (Jay) </a:t>
            </a:r>
            <a:r>
              <a:rPr lang="en-US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a trilingual Business &amp; Data Analyst who’s obsessed with turning messy data into clean insights — and clean insights into smart decisions. </a:t>
            </a:r>
          </a:p>
          <a:p>
            <a:pPr>
              <a:lnSpc>
                <a:spcPts val="1800"/>
              </a:lnSpc>
              <a:spcBef>
                <a:spcPct val="0"/>
              </a:spcBef>
            </a:pPr>
            <a:endParaRPr lang="en-US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>
              <a:lnSpc>
                <a:spcPts val="1800"/>
              </a:lnSpc>
              <a:spcBef>
                <a:spcPct val="0"/>
              </a:spcBef>
            </a:pPr>
            <a:r>
              <a:rPr lang="en-US" dirty="0">
                <a:solidFill>
                  <a:srgbClr val="0F1A38"/>
                </a:solidFill>
                <a:latin typeface="Open Sauce"/>
                <a:sym typeface="Open Sauce"/>
              </a:rPr>
              <a:t>With hands-on experience across finance, tech, and retail, I’ve helped companies make faster, data-backed choices by building predictive models, cleaning datasets, and designing dashboards that actually get used.</a:t>
            </a:r>
          </a:p>
          <a:p>
            <a:pPr>
              <a:lnSpc>
                <a:spcPts val="1800"/>
              </a:lnSpc>
              <a:spcBef>
                <a:spcPct val="0"/>
              </a:spcBef>
            </a:pPr>
            <a:endParaRPr lang="en-US" dirty="0">
              <a:solidFill>
                <a:srgbClr val="0F1A38"/>
              </a:solidFill>
              <a:latin typeface="Open Sauce"/>
              <a:sym typeface="Open Sauce"/>
            </a:endParaRPr>
          </a:p>
          <a:p>
            <a:pPr>
              <a:lnSpc>
                <a:spcPts val="1800"/>
              </a:lnSpc>
              <a:spcBef>
                <a:spcPct val="0"/>
              </a:spcBef>
            </a:pPr>
            <a:r>
              <a:rPr lang="en-US" b="1" i="1" dirty="0" err="1">
                <a:solidFill>
                  <a:srgbClr val="0F1A38"/>
                </a:solidFill>
                <a:latin typeface="Open Sauce"/>
                <a:sym typeface="Open Sauce"/>
              </a:rPr>
              <a:t>Linkedin</a:t>
            </a:r>
            <a:r>
              <a:rPr lang="en-US" b="1" i="1" dirty="0">
                <a:solidFill>
                  <a:srgbClr val="0F1A38"/>
                </a:solidFill>
                <a:latin typeface="Open Sauce"/>
                <a:sym typeface="Open Sauce"/>
              </a:rPr>
              <a:t>:</a:t>
            </a:r>
            <a:r>
              <a:rPr lang="en-US" dirty="0">
                <a:solidFill>
                  <a:srgbClr val="0F1A38"/>
                </a:solidFill>
                <a:latin typeface="Open Sauce"/>
                <a:sym typeface="Open Sauce"/>
              </a:rPr>
              <a:t>  </a:t>
            </a:r>
            <a:r>
              <a:rPr lang="en-US" dirty="0" err="1">
                <a:solidFill>
                  <a:srgbClr val="0F1A38"/>
                </a:solidFill>
                <a:latin typeface="Open Sauce"/>
                <a:sym typeface="Open Sauce"/>
              </a:rPr>
              <a:t>www.linkedin.com</a:t>
            </a:r>
            <a:r>
              <a:rPr lang="en-US" dirty="0">
                <a:solidFill>
                  <a:srgbClr val="0F1A38"/>
                </a:solidFill>
                <a:latin typeface="Open Sauce"/>
                <a:sym typeface="Open Sauce"/>
              </a:rPr>
              <a:t>/in/</a:t>
            </a:r>
            <a:r>
              <a:rPr lang="en-US" dirty="0" err="1">
                <a:solidFill>
                  <a:srgbClr val="0F1A38"/>
                </a:solidFill>
                <a:latin typeface="Open Sauce"/>
                <a:sym typeface="Open Sauce"/>
              </a:rPr>
              <a:t>herizo-jose-andre</a:t>
            </a:r>
            <a:endParaRPr lang="en-US" dirty="0">
              <a:solidFill>
                <a:srgbClr val="0F1A38"/>
              </a:solidFill>
              <a:latin typeface="Open Sauce"/>
              <a:sym typeface="Open Sauce"/>
            </a:endParaRPr>
          </a:p>
          <a:p>
            <a:pPr>
              <a:lnSpc>
                <a:spcPts val="1800"/>
              </a:lnSpc>
              <a:spcBef>
                <a:spcPct val="0"/>
              </a:spcBef>
            </a:pPr>
            <a:endParaRPr lang="en-US" dirty="0">
              <a:solidFill>
                <a:srgbClr val="0F1A38"/>
              </a:solidFill>
              <a:latin typeface="Open Sauce"/>
              <a:sym typeface="Open Sauce"/>
            </a:endParaRPr>
          </a:p>
          <a:p>
            <a:pPr>
              <a:lnSpc>
                <a:spcPts val="1800"/>
              </a:lnSpc>
              <a:spcBef>
                <a:spcPct val="0"/>
              </a:spcBef>
            </a:pPr>
            <a:endParaRPr lang="en-US" dirty="0">
              <a:solidFill>
                <a:srgbClr val="0F1A38"/>
              </a:solidFill>
              <a:latin typeface="Open Sauce"/>
              <a:sym typeface="Open Sauce"/>
            </a:endParaRPr>
          </a:p>
          <a:p>
            <a:pPr>
              <a:lnSpc>
                <a:spcPts val="1800"/>
              </a:lnSpc>
              <a:spcBef>
                <a:spcPct val="0"/>
              </a:spcBef>
            </a:pPr>
            <a:endParaRPr lang="en-US" dirty="0">
              <a:solidFill>
                <a:srgbClr val="0F1A38"/>
              </a:solidFill>
              <a:latin typeface="Open Sauce"/>
              <a:sym typeface="Open Sauce"/>
            </a:endParaRPr>
          </a:p>
          <a:p>
            <a:pPr>
              <a:lnSpc>
                <a:spcPts val="1800"/>
              </a:lnSpc>
              <a:spcBef>
                <a:spcPct val="0"/>
              </a:spcBef>
            </a:pPr>
            <a:r>
              <a:rPr lang="en-US" b="1" i="1" dirty="0">
                <a:solidFill>
                  <a:srgbClr val="0F1A38"/>
                </a:solidFill>
                <a:latin typeface="Open Sauce"/>
                <a:sym typeface="Open Sauce"/>
              </a:rPr>
              <a:t>Why this project?</a:t>
            </a:r>
          </a:p>
          <a:p>
            <a:pPr>
              <a:lnSpc>
                <a:spcPts val="1800"/>
              </a:lnSpc>
              <a:spcBef>
                <a:spcPct val="0"/>
              </a:spcBef>
            </a:pPr>
            <a:endParaRPr lang="en-US" dirty="0">
              <a:solidFill>
                <a:srgbClr val="0F1A38"/>
              </a:solidFill>
              <a:latin typeface="Open Sauce"/>
              <a:sym typeface="Open Sauce"/>
            </a:endParaRPr>
          </a:p>
          <a:p>
            <a:pPr>
              <a:lnSpc>
                <a:spcPts val="1800"/>
              </a:lnSpc>
              <a:spcBef>
                <a:spcPct val="0"/>
              </a:spcBef>
            </a:pPr>
            <a:r>
              <a:rPr lang="en-US" dirty="0">
                <a:solidFill>
                  <a:srgbClr val="0F1A38"/>
                </a:solidFill>
                <a:latin typeface="Open Sauce"/>
                <a:sym typeface="Open Sauce"/>
              </a:rPr>
              <a:t>• Fuel is an everyday cost for Canadians, yet it’s impacted by complex global forces.</a:t>
            </a:r>
          </a:p>
          <a:p>
            <a:pPr>
              <a:lnSpc>
                <a:spcPts val="1800"/>
              </a:lnSpc>
              <a:spcBef>
                <a:spcPct val="0"/>
              </a:spcBef>
            </a:pPr>
            <a:endParaRPr lang="en-US" dirty="0">
              <a:solidFill>
                <a:srgbClr val="0F1A38"/>
              </a:solidFill>
              <a:latin typeface="Open Sauce"/>
              <a:sym typeface="Open Sauce"/>
            </a:endParaRPr>
          </a:p>
          <a:p>
            <a:pPr>
              <a:lnSpc>
                <a:spcPts val="1800"/>
              </a:lnSpc>
              <a:spcBef>
                <a:spcPct val="0"/>
              </a:spcBef>
            </a:pPr>
            <a:r>
              <a:rPr lang="en-US" dirty="0">
                <a:solidFill>
                  <a:srgbClr val="0F1A38"/>
                </a:solidFill>
                <a:latin typeface="Open Sauce"/>
                <a:sym typeface="Open Sauce"/>
              </a:rPr>
              <a:t>• Since oil is priced in USD, forex movements directly affect local fuel prices.</a:t>
            </a:r>
          </a:p>
          <a:p>
            <a:pPr>
              <a:lnSpc>
                <a:spcPts val="1800"/>
              </a:lnSpc>
              <a:spcBef>
                <a:spcPct val="0"/>
              </a:spcBef>
            </a:pPr>
            <a:endParaRPr lang="en-US" dirty="0">
              <a:solidFill>
                <a:srgbClr val="0F1A38"/>
              </a:solidFill>
              <a:latin typeface="Open Sauce"/>
              <a:sym typeface="Open Sauce"/>
            </a:endParaRPr>
          </a:p>
          <a:p>
            <a:pPr>
              <a:lnSpc>
                <a:spcPts val="1800"/>
              </a:lnSpc>
              <a:spcBef>
                <a:spcPct val="0"/>
              </a:spcBef>
            </a:pPr>
            <a:r>
              <a:rPr lang="en-US" dirty="0">
                <a:solidFill>
                  <a:srgbClr val="0F1A38"/>
                </a:solidFill>
                <a:latin typeface="Open Sauce"/>
                <a:sym typeface="Open Sauce"/>
              </a:rPr>
              <a:t>• I wanted to explore this connection using real-world data and uncover insights.</a:t>
            </a:r>
          </a:p>
          <a:p>
            <a:pPr>
              <a:lnSpc>
                <a:spcPts val="180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121821" y="8154113"/>
            <a:ext cx="14632185" cy="962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DB17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AUTHOR SPOTLIGHT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9139108"/>
            <a:ext cx="6435107" cy="340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Business &amp; Data Analyst Portfolio · 2025</a:t>
            </a:r>
          </a:p>
        </p:txBody>
      </p:sp>
      <p:pic>
        <p:nvPicPr>
          <p:cNvPr id="16" name="Picture 15" descr="A close-up of a person&#10;&#10;AI-generated content may be incorrect.">
            <a:extLst>
              <a:ext uri="{FF2B5EF4-FFF2-40B4-BE49-F238E27FC236}">
                <a16:creationId xmlns:a16="http://schemas.microsoft.com/office/drawing/2014/main" id="{A0C52CCB-CD9A-F4D5-4839-E8AAC531C4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62100"/>
            <a:ext cx="3833673" cy="55945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>
            <a:fillRect/>
          </a:stretch>
        </p:blipFill>
        <p:spPr>
          <a:xfrm>
            <a:off x="0" y="-4046450"/>
            <a:ext cx="18288000" cy="1837989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06855" y="7996279"/>
            <a:ext cx="7878252" cy="157565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7116256" y="7996279"/>
            <a:ext cx="10143044" cy="1004336"/>
            <a:chOff x="0" y="0"/>
            <a:chExt cx="2671419" cy="26451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71419" cy="264516"/>
            </a:xfrm>
            <a:custGeom>
              <a:avLst/>
              <a:gdLst/>
              <a:ahLst/>
              <a:cxnLst/>
              <a:rect l="l" t="t" r="r" b="b"/>
              <a:pathLst>
                <a:path w="2671419" h="264516">
                  <a:moveTo>
                    <a:pt x="0" y="0"/>
                  </a:moveTo>
                  <a:lnTo>
                    <a:pt x="2671419" y="0"/>
                  </a:lnTo>
                  <a:lnTo>
                    <a:pt x="2671419" y="264516"/>
                  </a:lnTo>
                  <a:lnTo>
                    <a:pt x="0" y="264516"/>
                  </a:lnTo>
                  <a:close/>
                </a:path>
              </a:pathLst>
            </a:custGeom>
            <a:solidFill>
              <a:srgbClr val="ECEAD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671419" cy="3026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511568" y="7959966"/>
            <a:ext cx="14632185" cy="962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DB17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WASTE MANAGEMENT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72979" y="9084703"/>
            <a:ext cx="4899940" cy="340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HERIZO RAKOTONDRAMPANANA</a:t>
            </a:r>
          </a:p>
        </p:txBody>
      </p:sp>
      <p:pic>
        <p:nvPicPr>
          <p:cNvPr id="17" name="Picture 16" descr="Silhouettes of oil rigs at sunset&#10;&#10;AI-generated content may be incorrect.">
            <a:extLst>
              <a:ext uri="{FF2B5EF4-FFF2-40B4-BE49-F238E27FC236}">
                <a16:creationId xmlns:a16="http://schemas.microsoft.com/office/drawing/2014/main" id="{136DA265-AF11-FA7F-439A-1093971ACE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9140" y="2663726"/>
            <a:ext cx="7772400" cy="3848100"/>
          </a:xfrm>
          <a:prstGeom prst="rect">
            <a:avLst/>
          </a:prstGeom>
        </p:spPr>
      </p:pic>
      <p:grpSp>
        <p:nvGrpSpPr>
          <p:cNvPr id="12" name="Group 12"/>
          <p:cNvGrpSpPr/>
          <p:nvPr/>
        </p:nvGrpSpPr>
        <p:grpSpPr>
          <a:xfrm>
            <a:off x="236459" y="1553635"/>
            <a:ext cx="10143044" cy="5753771"/>
            <a:chOff x="0" y="0"/>
            <a:chExt cx="2758299" cy="76036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58299" cy="760363"/>
            </a:xfrm>
            <a:custGeom>
              <a:avLst/>
              <a:gdLst/>
              <a:ahLst/>
              <a:cxnLst/>
              <a:rect l="l" t="t" r="r" b="b"/>
              <a:pathLst>
                <a:path w="2758299" h="760363">
                  <a:moveTo>
                    <a:pt x="0" y="0"/>
                  </a:moveTo>
                  <a:lnTo>
                    <a:pt x="2758299" y="0"/>
                  </a:lnTo>
                  <a:lnTo>
                    <a:pt x="2758299" y="760363"/>
                  </a:lnTo>
                  <a:lnTo>
                    <a:pt x="0" y="760363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758299" cy="7984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06529" y="2640866"/>
            <a:ext cx="9302541" cy="36933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b="1" i="1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Main Objectives: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Understand if USD/CAD and CNY/CAD fluctuations influence gas prices in Canada.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Discover which provinces are most impacted by forex volatility.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Provide insights relevant to consumers, analysts, and logistics decision-makers.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b="1" i="1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Key Questions: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1. Which provinces pay the most for fuel?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2. Is a weaker Canadian dollar linked to higher gas prices?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u="none" strike="noStrike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3. Which provinces are most sensitive to exchange rate changes?</a:t>
            </a:r>
          </a:p>
        </p:txBody>
      </p:sp>
    </p:spTree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06855" y="7991543"/>
            <a:ext cx="7937937" cy="15478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>
            <a:alphaModFix amt="40000"/>
          </a:blip>
          <a:srcRect/>
          <a:stretch>
            <a:fillRect/>
          </a:stretch>
        </p:blipFill>
        <p:spPr>
          <a:xfrm>
            <a:off x="0" y="-4046450"/>
            <a:ext cx="18288000" cy="18379899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6651576" y="8101054"/>
            <a:ext cx="11212777" cy="985403"/>
            <a:chOff x="0" y="0"/>
            <a:chExt cx="2953159" cy="25953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953159" cy="259530"/>
            </a:xfrm>
            <a:custGeom>
              <a:avLst/>
              <a:gdLst/>
              <a:ahLst/>
              <a:cxnLst/>
              <a:rect l="l" t="t" r="r" b="b"/>
              <a:pathLst>
                <a:path w="2953159" h="259530">
                  <a:moveTo>
                    <a:pt x="0" y="0"/>
                  </a:moveTo>
                  <a:lnTo>
                    <a:pt x="2953159" y="0"/>
                  </a:lnTo>
                  <a:lnTo>
                    <a:pt x="2953159" y="259530"/>
                  </a:lnTo>
                  <a:lnTo>
                    <a:pt x="0" y="259530"/>
                  </a:lnTo>
                  <a:close/>
                </a:path>
              </a:pathLst>
            </a:custGeom>
            <a:solidFill>
              <a:srgbClr val="F2F0E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953159" cy="2976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06855" y="5948694"/>
            <a:ext cx="3943074" cy="1718662"/>
            <a:chOff x="0" y="0"/>
            <a:chExt cx="1038505" cy="45265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38505" cy="452652"/>
            </a:xfrm>
            <a:custGeom>
              <a:avLst/>
              <a:gdLst/>
              <a:ahLst/>
              <a:cxnLst/>
              <a:rect l="l" t="t" r="r" b="b"/>
              <a:pathLst>
                <a:path w="1038505" h="452652">
                  <a:moveTo>
                    <a:pt x="0" y="0"/>
                  </a:moveTo>
                  <a:lnTo>
                    <a:pt x="1038505" y="0"/>
                  </a:lnTo>
                  <a:lnTo>
                    <a:pt x="1038505" y="452652"/>
                  </a:lnTo>
                  <a:lnTo>
                    <a:pt x="0" y="452652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038505" cy="490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827908" y="8071467"/>
            <a:ext cx="14632185" cy="947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40"/>
              </a:lnSpc>
              <a:spcBef>
                <a:spcPct val="0"/>
              </a:spcBef>
            </a:pPr>
            <a:r>
              <a:rPr lang="en-US" sz="5600" b="1" dirty="0">
                <a:solidFill>
                  <a:srgbClr val="DB172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Tools &amp; Data Sources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40697" y="6629908"/>
            <a:ext cx="3475389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Database setup, Querying, Data wrangling, Joins, Views, Aggregations, Correlation analysis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40697" y="6235573"/>
            <a:ext cx="3475389" cy="340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0F1A3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PostgreSQL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4911663" y="5948694"/>
            <a:ext cx="3943074" cy="1718662"/>
            <a:chOff x="0" y="0"/>
            <a:chExt cx="1038505" cy="45265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38505" cy="452652"/>
            </a:xfrm>
            <a:custGeom>
              <a:avLst/>
              <a:gdLst/>
              <a:ahLst/>
              <a:cxnLst/>
              <a:rect l="l" t="t" r="r" b="b"/>
              <a:pathLst>
                <a:path w="1038505" h="452652">
                  <a:moveTo>
                    <a:pt x="0" y="0"/>
                  </a:moveTo>
                  <a:lnTo>
                    <a:pt x="1038505" y="0"/>
                  </a:lnTo>
                  <a:lnTo>
                    <a:pt x="1038505" y="452652"/>
                  </a:lnTo>
                  <a:lnTo>
                    <a:pt x="0" y="452652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038505" cy="490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5145505" y="6629908"/>
            <a:ext cx="3475389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Data wrangling and visualizations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145505" y="6235573"/>
            <a:ext cx="3475389" cy="340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0F1A3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Excel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416471" y="5948694"/>
            <a:ext cx="3943074" cy="1718662"/>
            <a:chOff x="0" y="0"/>
            <a:chExt cx="1038505" cy="45265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38505" cy="452652"/>
            </a:xfrm>
            <a:custGeom>
              <a:avLst/>
              <a:gdLst/>
              <a:ahLst/>
              <a:cxnLst/>
              <a:rect l="l" t="t" r="r" b="b"/>
              <a:pathLst>
                <a:path w="1038505" h="452652">
                  <a:moveTo>
                    <a:pt x="0" y="0"/>
                  </a:moveTo>
                  <a:lnTo>
                    <a:pt x="1038505" y="0"/>
                  </a:lnTo>
                  <a:lnTo>
                    <a:pt x="1038505" y="452652"/>
                  </a:lnTo>
                  <a:lnTo>
                    <a:pt x="0" y="452652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1038505" cy="490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650313" y="6629908"/>
            <a:ext cx="3475389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Daily Foreign Exchange Rates (2017–2025)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650313" y="6235573"/>
            <a:ext cx="3475389" cy="340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0F1A3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 of Canada (Data)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13921279" y="5948694"/>
            <a:ext cx="3943074" cy="1718662"/>
            <a:chOff x="0" y="0"/>
            <a:chExt cx="1038505" cy="45265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038505" cy="452652"/>
            </a:xfrm>
            <a:custGeom>
              <a:avLst/>
              <a:gdLst/>
              <a:ahLst/>
              <a:cxnLst/>
              <a:rect l="l" t="t" r="r" b="b"/>
              <a:pathLst>
                <a:path w="1038505" h="452652">
                  <a:moveTo>
                    <a:pt x="0" y="0"/>
                  </a:moveTo>
                  <a:lnTo>
                    <a:pt x="1038505" y="0"/>
                  </a:lnTo>
                  <a:lnTo>
                    <a:pt x="1038505" y="452652"/>
                  </a:lnTo>
                  <a:lnTo>
                    <a:pt x="0" y="452652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038505" cy="490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4155122" y="6629908"/>
            <a:ext cx="3475389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Monthly Fuel Prices (Regular Unleaded, 2017–2025)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4155122" y="6235573"/>
            <a:ext cx="3475389" cy="340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0F1A3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Statistics Canada (Data)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4706173-8B5A-C25F-9CF2-050AEE6ADDD7}"/>
              </a:ext>
            </a:extLst>
          </p:cNvPr>
          <p:cNvSpPr/>
          <p:nvPr/>
        </p:nvSpPr>
        <p:spPr>
          <a:xfrm>
            <a:off x="13875203" y="407014"/>
            <a:ext cx="3989150" cy="5397019"/>
          </a:xfrm>
          <a:prstGeom prst="rect">
            <a:avLst/>
          </a:prstGeom>
          <a:blipFill>
            <a:blip r:embed="rId6"/>
            <a:stretch>
              <a:fillRect l="-50976" r="-5097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3DA58A7-94FA-2CC7-08FA-D166029BB247}"/>
              </a:ext>
            </a:extLst>
          </p:cNvPr>
          <p:cNvSpPr/>
          <p:nvPr/>
        </p:nvSpPr>
        <p:spPr>
          <a:xfrm>
            <a:off x="9370395" y="439825"/>
            <a:ext cx="3989150" cy="5397019"/>
          </a:xfrm>
          <a:prstGeom prst="rect">
            <a:avLst/>
          </a:prstGeom>
          <a:blipFill>
            <a:blip r:embed="rId7"/>
            <a:stretch>
              <a:fillRect l="-50976" r="-5097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A341CED-1F17-3A51-3038-481F9CFD50E3}"/>
              </a:ext>
            </a:extLst>
          </p:cNvPr>
          <p:cNvSpPr/>
          <p:nvPr/>
        </p:nvSpPr>
        <p:spPr>
          <a:xfrm>
            <a:off x="4888624" y="407014"/>
            <a:ext cx="3989150" cy="5397019"/>
          </a:xfrm>
          <a:prstGeom prst="rect">
            <a:avLst/>
          </a:prstGeom>
          <a:blipFill>
            <a:blip r:embed="rId8"/>
            <a:stretch>
              <a:fillRect l="-50976" r="-5097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4FF8E94-3A15-6876-EAF2-2495469D0A1F}"/>
              </a:ext>
            </a:extLst>
          </p:cNvPr>
          <p:cNvSpPr/>
          <p:nvPr/>
        </p:nvSpPr>
        <p:spPr>
          <a:xfrm>
            <a:off x="406855" y="407014"/>
            <a:ext cx="3989150" cy="5397019"/>
          </a:xfrm>
          <a:prstGeom prst="rect">
            <a:avLst/>
          </a:prstGeom>
          <a:blipFill>
            <a:blip r:embed="rId9"/>
            <a:stretch>
              <a:fillRect l="-50976" r="-50976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13">
            <a:extLst>
              <a:ext uri="{FF2B5EF4-FFF2-40B4-BE49-F238E27FC236}">
                <a16:creationId xmlns:a16="http://schemas.microsoft.com/office/drawing/2014/main" id="{831ACB83-89F7-E487-D4FD-202C691AC05A}"/>
              </a:ext>
            </a:extLst>
          </p:cNvPr>
          <p:cNvSpPr txBox="1"/>
          <p:nvPr/>
        </p:nvSpPr>
        <p:spPr>
          <a:xfrm>
            <a:off x="1900455" y="9161206"/>
            <a:ext cx="4991100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HERIZO RAKOTONDRAMPANANA</a:t>
            </a:r>
          </a:p>
        </p:txBody>
      </p:sp>
    </p:spTree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>
            <a:fillRect/>
          </a:stretch>
        </p:blipFill>
        <p:spPr>
          <a:xfrm>
            <a:off x="-30480" y="-4046450"/>
            <a:ext cx="18288000" cy="1837989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06855" y="7996279"/>
            <a:ext cx="7686100" cy="157565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7116256" y="8032474"/>
            <a:ext cx="10143044" cy="825383"/>
            <a:chOff x="0" y="0"/>
            <a:chExt cx="2671419" cy="2173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671419" cy="217385"/>
            </a:xfrm>
            <a:custGeom>
              <a:avLst/>
              <a:gdLst/>
              <a:ahLst/>
              <a:cxnLst/>
              <a:rect l="l" t="t" r="r" b="b"/>
              <a:pathLst>
                <a:path w="2671419" h="217385">
                  <a:moveTo>
                    <a:pt x="0" y="0"/>
                  </a:moveTo>
                  <a:lnTo>
                    <a:pt x="2671419" y="0"/>
                  </a:lnTo>
                  <a:lnTo>
                    <a:pt x="2671419" y="217385"/>
                  </a:lnTo>
                  <a:lnTo>
                    <a:pt x="0" y="217385"/>
                  </a:lnTo>
                  <a:close/>
                </a:path>
              </a:pathLst>
            </a:custGeom>
            <a:solidFill>
              <a:srgbClr val="DB172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671419" cy="2554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157694" y="7931391"/>
            <a:ext cx="14632185" cy="947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40"/>
              </a:lnSpc>
              <a:spcBef>
                <a:spcPct val="0"/>
              </a:spcBef>
            </a:pPr>
            <a:r>
              <a:rPr lang="en-US" sz="56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Database Design &amp; Structure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8353840" y="1172969"/>
            <a:ext cx="9183700" cy="5541875"/>
            <a:chOff x="0" y="0"/>
            <a:chExt cx="2403343" cy="188365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403343" cy="1883652"/>
            </a:xfrm>
            <a:custGeom>
              <a:avLst/>
              <a:gdLst/>
              <a:ahLst/>
              <a:cxnLst/>
              <a:rect l="l" t="t" r="r" b="b"/>
              <a:pathLst>
                <a:path w="2403343" h="1883652">
                  <a:moveTo>
                    <a:pt x="0" y="0"/>
                  </a:moveTo>
                  <a:lnTo>
                    <a:pt x="2403343" y="0"/>
                  </a:lnTo>
                  <a:lnTo>
                    <a:pt x="2403343" y="1883652"/>
                  </a:lnTo>
                  <a:lnTo>
                    <a:pt x="0" y="1883652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2403343" cy="1921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9" name="TextBox 13">
            <a:extLst>
              <a:ext uri="{FF2B5EF4-FFF2-40B4-BE49-F238E27FC236}">
                <a16:creationId xmlns:a16="http://schemas.microsoft.com/office/drawing/2014/main" id="{08073FCF-F493-6783-6868-B93FA4F7D266}"/>
              </a:ext>
            </a:extLst>
          </p:cNvPr>
          <p:cNvSpPr txBox="1"/>
          <p:nvPr/>
        </p:nvSpPr>
        <p:spPr>
          <a:xfrm>
            <a:off x="9144000" y="2291396"/>
            <a:ext cx="7894320" cy="32316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b="1" i="1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Tables Created: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1.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forex_rates</a:t>
            </a: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date,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usd_cad</a:t>
            </a: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cny_cad</a:t>
            </a: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2.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fuel_prices</a:t>
            </a: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month, province,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avg_price</a:t>
            </a: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b="1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b="1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b="1" i="1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Views Created: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monthly_avg_forex</a:t>
            </a: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 – monthly average exchange rates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fuel_forex_combined</a:t>
            </a: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 – joined view of fuel prices + exchange rates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E9A2F63-D02A-2D96-8C11-BD10C3426B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20" y="1208473"/>
            <a:ext cx="6997700" cy="5397500"/>
          </a:xfrm>
          <a:prstGeom prst="rect">
            <a:avLst/>
          </a:prstGeom>
        </p:spPr>
      </p:pic>
      <p:sp>
        <p:nvSpPr>
          <p:cNvPr id="22" name="TextBox 13">
            <a:extLst>
              <a:ext uri="{FF2B5EF4-FFF2-40B4-BE49-F238E27FC236}">
                <a16:creationId xmlns:a16="http://schemas.microsoft.com/office/drawing/2014/main" id="{92E6A4EC-47F3-9E60-243A-9E4E19E6805C}"/>
              </a:ext>
            </a:extLst>
          </p:cNvPr>
          <p:cNvSpPr txBox="1"/>
          <p:nvPr/>
        </p:nvSpPr>
        <p:spPr>
          <a:xfrm>
            <a:off x="2172934" y="9055140"/>
            <a:ext cx="4991100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HERIZO RAKOTONDRAMPANANA</a:t>
            </a:r>
          </a:p>
        </p:txBody>
      </p:sp>
    </p:spTree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B5CFCD-66A1-513F-3E66-B25B4D657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604B1AB-B5A4-B389-351F-3BBBDF3089C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6489EDCE-39DD-8BB6-5692-C6DBDD3B13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>
            <a:fillRect/>
          </a:stretch>
        </p:blipFill>
        <p:spPr>
          <a:xfrm>
            <a:off x="0" y="-4046450"/>
            <a:ext cx="18288000" cy="18379899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3D179CE1-4327-C3A0-2D01-48D34AA1A6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06855" y="7996279"/>
            <a:ext cx="7686100" cy="1575650"/>
          </a:xfrm>
          <a:prstGeom prst="rect">
            <a:avLst/>
          </a:prstGeom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1EE2477D-44BA-7E2D-631E-8C01BE4E5CFA}"/>
              </a:ext>
            </a:extLst>
          </p:cNvPr>
          <p:cNvGrpSpPr/>
          <p:nvPr/>
        </p:nvGrpSpPr>
        <p:grpSpPr>
          <a:xfrm>
            <a:off x="7116256" y="8032474"/>
            <a:ext cx="10143044" cy="825383"/>
            <a:chOff x="0" y="0"/>
            <a:chExt cx="2671419" cy="21738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6015F3A-0BED-647F-C354-6206FCF6A572}"/>
                </a:ext>
              </a:extLst>
            </p:cNvPr>
            <p:cNvSpPr/>
            <p:nvPr/>
          </p:nvSpPr>
          <p:spPr>
            <a:xfrm>
              <a:off x="0" y="0"/>
              <a:ext cx="2671419" cy="217385"/>
            </a:xfrm>
            <a:custGeom>
              <a:avLst/>
              <a:gdLst/>
              <a:ahLst/>
              <a:cxnLst/>
              <a:rect l="l" t="t" r="r" b="b"/>
              <a:pathLst>
                <a:path w="2671419" h="217385">
                  <a:moveTo>
                    <a:pt x="0" y="0"/>
                  </a:moveTo>
                  <a:lnTo>
                    <a:pt x="2671419" y="0"/>
                  </a:lnTo>
                  <a:lnTo>
                    <a:pt x="2671419" y="217385"/>
                  </a:lnTo>
                  <a:lnTo>
                    <a:pt x="0" y="217385"/>
                  </a:lnTo>
                  <a:close/>
                </a:path>
              </a:pathLst>
            </a:custGeom>
            <a:solidFill>
              <a:srgbClr val="DB172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67C031DA-F3B8-A166-D690-FAF31ED18448}"/>
                </a:ext>
              </a:extLst>
            </p:cNvPr>
            <p:cNvSpPr txBox="1"/>
            <p:nvPr/>
          </p:nvSpPr>
          <p:spPr>
            <a:xfrm>
              <a:off x="0" y="-38100"/>
              <a:ext cx="2671419" cy="2554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CF93F6C9-BDE9-FBD1-EF87-D23C394719E0}"/>
              </a:ext>
            </a:extLst>
          </p:cNvPr>
          <p:cNvSpPr txBox="1"/>
          <p:nvPr/>
        </p:nvSpPr>
        <p:spPr>
          <a:xfrm>
            <a:off x="2157694" y="7931391"/>
            <a:ext cx="14632185" cy="947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40"/>
              </a:lnSpc>
              <a:spcBef>
                <a:spcPct val="0"/>
              </a:spcBef>
            </a:pPr>
            <a:r>
              <a:rPr lang="en-US" sz="56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Preview (Joined View)</a:t>
            </a:r>
          </a:p>
        </p:txBody>
      </p:sp>
      <p:grpSp>
        <p:nvGrpSpPr>
          <p:cNvPr id="15" name="Group 15">
            <a:extLst>
              <a:ext uri="{FF2B5EF4-FFF2-40B4-BE49-F238E27FC236}">
                <a16:creationId xmlns:a16="http://schemas.microsoft.com/office/drawing/2014/main" id="{FD61463C-FD04-581F-2D1C-D45AD1BAEB83}"/>
              </a:ext>
            </a:extLst>
          </p:cNvPr>
          <p:cNvGrpSpPr/>
          <p:nvPr/>
        </p:nvGrpSpPr>
        <p:grpSpPr>
          <a:xfrm>
            <a:off x="4027567" y="5214364"/>
            <a:ext cx="10892437" cy="2281653"/>
            <a:chOff x="0" y="0"/>
            <a:chExt cx="2403343" cy="1883652"/>
          </a:xfrm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D6496806-5198-FA8F-B9F9-2425784BBC7A}"/>
                </a:ext>
              </a:extLst>
            </p:cNvPr>
            <p:cNvSpPr/>
            <p:nvPr/>
          </p:nvSpPr>
          <p:spPr>
            <a:xfrm>
              <a:off x="0" y="0"/>
              <a:ext cx="2403343" cy="1883652"/>
            </a:xfrm>
            <a:custGeom>
              <a:avLst/>
              <a:gdLst/>
              <a:ahLst/>
              <a:cxnLst/>
              <a:rect l="l" t="t" r="r" b="b"/>
              <a:pathLst>
                <a:path w="2403343" h="1883652">
                  <a:moveTo>
                    <a:pt x="0" y="0"/>
                  </a:moveTo>
                  <a:lnTo>
                    <a:pt x="2403343" y="0"/>
                  </a:lnTo>
                  <a:lnTo>
                    <a:pt x="2403343" y="1883652"/>
                  </a:lnTo>
                  <a:lnTo>
                    <a:pt x="0" y="1883652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TextBox 17">
              <a:extLst>
                <a:ext uri="{FF2B5EF4-FFF2-40B4-BE49-F238E27FC236}">
                  <a16:creationId xmlns:a16="http://schemas.microsoft.com/office/drawing/2014/main" id="{25EFF6FF-E3EA-FFA2-67E9-E8436BDEEF1E}"/>
                </a:ext>
              </a:extLst>
            </p:cNvPr>
            <p:cNvSpPr txBox="1"/>
            <p:nvPr/>
          </p:nvSpPr>
          <p:spPr>
            <a:xfrm>
              <a:off x="0" y="-38100"/>
              <a:ext cx="2403343" cy="1921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9" name="TextBox 13">
            <a:extLst>
              <a:ext uri="{FF2B5EF4-FFF2-40B4-BE49-F238E27FC236}">
                <a16:creationId xmlns:a16="http://schemas.microsoft.com/office/drawing/2014/main" id="{1A3C2D41-9F5C-08E5-796C-D191A0B2E02B}"/>
              </a:ext>
            </a:extLst>
          </p:cNvPr>
          <p:cNvSpPr txBox="1"/>
          <p:nvPr/>
        </p:nvSpPr>
        <p:spPr>
          <a:xfrm>
            <a:off x="4825585" y="5639617"/>
            <a:ext cx="9296400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b="1" i="1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Sample Combined Dataset: </a:t>
            </a:r>
            <a:r>
              <a:rPr lang="en-US" sz="1800" b="1" i="1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fuel_forex_combined</a:t>
            </a:r>
            <a:endParaRPr lang="en-US" sz="1800" b="1" i="1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b="1" i="1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b="1" i="1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</a:t>
            </a: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month, province,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avg_price</a:t>
            </a: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avg_usd_cad</a:t>
            </a: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, </a:t>
            </a:r>
            <a:r>
              <a:rPr lang="en-US" sz="1800" dirty="0" err="1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avg_cny_cad</a:t>
            </a: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We created a monthly view of gasoline prices across provinces, combined with exchange rate averages.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F6F593-B5E8-A57B-DFB3-24455DB225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232" y="390313"/>
            <a:ext cx="10745108" cy="4381500"/>
          </a:xfrm>
          <a:prstGeom prst="rect">
            <a:avLst/>
          </a:prstGeom>
        </p:spPr>
      </p:pic>
      <p:sp>
        <p:nvSpPr>
          <p:cNvPr id="10" name="TextBox 13">
            <a:extLst>
              <a:ext uri="{FF2B5EF4-FFF2-40B4-BE49-F238E27FC236}">
                <a16:creationId xmlns:a16="http://schemas.microsoft.com/office/drawing/2014/main" id="{6068B0C2-ADF3-3A17-8B12-5E3728924BE8}"/>
              </a:ext>
            </a:extLst>
          </p:cNvPr>
          <p:cNvSpPr txBox="1"/>
          <p:nvPr/>
        </p:nvSpPr>
        <p:spPr>
          <a:xfrm>
            <a:off x="2172934" y="9055140"/>
            <a:ext cx="4991100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HERIZO RAKOTONDRAMPANANA</a:t>
            </a:r>
          </a:p>
        </p:txBody>
      </p:sp>
    </p:spTree>
    <p:extLst>
      <p:ext uri="{BB962C8B-B14F-4D97-AF65-F5344CB8AC3E}">
        <p14:creationId xmlns:p14="http://schemas.microsoft.com/office/powerpoint/2010/main" val="3885099075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F4D9A0-7241-D4D5-9559-3A438C5A4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8D5CB37-2D54-2E93-EE20-447E432093A9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C8676356-9576-7B5B-CB17-5D7C835CE99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>
            <a:fillRect/>
          </a:stretch>
        </p:blipFill>
        <p:spPr>
          <a:xfrm>
            <a:off x="0" y="-4046450"/>
            <a:ext cx="18288000" cy="18379899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629B2B43-00CF-0DA6-2746-145530D8432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06855" y="7996279"/>
            <a:ext cx="7686100" cy="1575650"/>
          </a:xfrm>
          <a:prstGeom prst="rect">
            <a:avLst/>
          </a:prstGeom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87425CA8-E4B9-56F8-08FC-0B2DE0BBBC7C}"/>
              </a:ext>
            </a:extLst>
          </p:cNvPr>
          <p:cNvGrpSpPr/>
          <p:nvPr/>
        </p:nvGrpSpPr>
        <p:grpSpPr>
          <a:xfrm>
            <a:off x="7116256" y="8032474"/>
            <a:ext cx="10143044" cy="825383"/>
            <a:chOff x="0" y="0"/>
            <a:chExt cx="2671419" cy="21738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B42227F-E086-FF17-59AE-7D35D9E18152}"/>
                </a:ext>
              </a:extLst>
            </p:cNvPr>
            <p:cNvSpPr/>
            <p:nvPr/>
          </p:nvSpPr>
          <p:spPr>
            <a:xfrm>
              <a:off x="0" y="0"/>
              <a:ext cx="2671419" cy="217385"/>
            </a:xfrm>
            <a:custGeom>
              <a:avLst/>
              <a:gdLst/>
              <a:ahLst/>
              <a:cxnLst/>
              <a:rect l="l" t="t" r="r" b="b"/>
              <a:pathLst>
                <a:path w="2671419" h="217385">
                  <a:moveTo>
                    <a:pt x="0" y="0"/>
                  </a:moveTo>
                  <a:lnTo>
                    <a:pt x="2671419" y="0"/>
                  </a:lnTo>
                  <a:lnTo>
                    <a:pt x="2671419" y="217385"/>
                  </a:lnTo>
                  <a:lnTo>
                    <a:pt x="0" y="217385"/>
                  </a:lnTo>
                  <a:close/>
                </a:path>
              </a:pathLst>
            </a:custGeom>
            <a:solidFill>
              <a:srgbClr val="DB172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976A9919-1BC5-F412-4B83-74F7FC4EA362}"/>
                </a:ext>
              </a:extLst>
            </p:cNvPr>
            <p:cNvSpPr txBox="1"/>
            <p:nvPr/>
          </p:nvSpPr>
          <p:spPr>
            <a:xfrm>
              <a:off x="0" y="-38100"/>
              <a:ext cx="2671419" cy="2554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DA111E09-4134-DE04-DB81-A18EF34146A4}"/>
              </a:ext>
            </a:extLst>
          </p:cNvPr>
          <p:cNvGrpSpPr/>
          <p:nvPr/>
        </p:nvGrpSpPr>
        <p:grpSpPr>
          <a:xfrm>
            <a:off x="572979" y="5389724"/>
            <a:ext cx="8799621" cy="2202093"/>
            <a:chOff x="0" y="0"/>
            <a:chExt cx="1868000" cy="579975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748CFC2E-F161-7578-4B20-4010F9989F14}"/>
                </a:ext>
              </a:extLst>
            </p:cNvPr>
            <p:cNvSpPr/>
            <p:nvPr/>
          </p:nvSpPr>
          <p:spPr>
            <a:xfrm>
              <a:off x="0" y="0"/>
              <a:ext cx="1868000" cy="579975"/>
            </a:xfrm>
            <a:custGeom>
              <a:avLst/>
              <a:gdLst/>
              <a:ahLst/>
              <a:cxnLst/>
              <a:rect l="l" t="t" r="r" b="b"/>
              <a:pathLst>
                <a:path w="1868000" h="579975">
                  <a:moveTo>
                    <a:pt x="0" y="0"/>
                  </a:moveTo>
                  <a:lnTo>
                    <a:pt x="1868000" y="0"/>
                  </a:lnTo>
                  <a:lnTo>
                    <a:pt x="1868000" y="579975"/>
                  </a:lnTo>
                  <a:lnTo>
                    <a:pt x="0" y="579975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9908E133-2139-0F88-B99E-A0A2996F4222}"/>
                </a:ext>
              </a:extLst>
            </p:cNvPr>
            <p:cNvSpPr txBox="1"/>
            <p:nvPr/>
          </p:nvSpPr>
          <p:spPr>
            <a:xfrm>
              <a:off x="0" y="-38100"/>
              <a:ext cx="1868000" cy="618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7FEF8E1B-8DCF-A118-6996-F1D4519FC9C7}"/>
              </a:ext>
            </a:extLst>
          </p:cNvPr>
          <p:cNvSpPr txBox="1"/>
          <p:nvPr/>
        </p:nvSpPr>
        <p:spPr>
          <a:xfrm>
            <a:off x="2157694" y="7931391"/>
            <a:ext cx="14632185" cy="947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40"/>
              </a:lnSpc>
              <a:spcBef>
                <a:spcPct val="0"/>
              </a:spcBef>
            </a:pPr>
            <a:r>
              <a:rPr lang="en-US" sz="56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Insight 1 – Fuel Cost by Province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4BB02411-42FA-4122-B22A-B8E8715AFD23}"/>
              </a:ext>
            </a:extLst>
          </p:cNvPr>
          <p:cNvSpPr txBox="1"/>
          <p:nvPr/>
        </p:nvSpPr>
        <p:spPr>
          <a:xfrm>
            <a:off x="814026" y="5810686"/>
            <a:ext cx="8329974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b="1" i="1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Insight: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Provinces like British Columbia and Newfoundland rank highest in fuel cost.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This reflects geographic, taxation, and logistical factors.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1B67666-2117-6878-9BB9-5D7132F97B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439825"/>
            <a:ext cx="6629400" cy="734070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F6DB17A-4161-F064-813B-0D3DBC2A49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9" y="1020961"/>
            <a:ext cx="7393889" cy="2202093"/>
          </a:xfrm>
          <a:prstGeom prst="rect">
            <a:avLst/>
          </a:prstGeom>
        </p:spPr>
      </p:pic>
      <p:sp>
        <p:nvSpPr>
          <p:cNvPr id="23" name="TextBox 13">
            <a:extLst>
              <a:ext uri="{FF2B5EF4-FFF2-40B4-BE49-F238E27FC236}">
                <a16:creationId xmlns:a16="http://schemas.microsoft.com/office/drawing/2014/main" id="{91B6D51F-7422-5C54-8798-13D98EB6D052}"/>
              </a:ext>
            </a:extLst>
          </p:cNvPr>
          <p:cNvSpPr txBox="1"/>
          <p:nvPr/>
        </p:nvSpPr>
        <p:spPr>
          <a:xfrm>
            <a:off x="2157694" y="9037373"/>
            <a:ext cx="4991100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HERIZO RAKOTONDRAMPANANA</a:t>
            </a:r>
          </a:p>
        </p:txBody>
      </p:sp>
    </p:spTree>
    <p:extLst>
      <p:ext uri="{BB962C8B-B14F-4D97-AF65-F5344CB8AC3E}">
        <p14:creationId xmlns:p14="http://schemas.microsoft.com/office/powerpoint/2010/main" val="4278212559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FF545B-A5AE-6E6D-FD8C-A0305099F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42389B-67E7-5C1B-8E60-DAFB2F4B97F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7C0935AE-6B1A-86E7-17E8-AFB1DE73CD0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>
            <a:fillRect/>
          </a:stretch>
        </p:blipFill>
        <p:spPr>
          <a:xfrm>
            <a:off x="0" y="-4046450"/>
            <a:ext cx="18288000" cy="18379899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880BA955-2687-06B9-C9A2-E717460FA96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06855" y="7996279"/>
            <a:ext cx="7686100" cy="1575650"/>
          </a:xfrm>
          <a:prstGeom prst="rect">
            <a:avLst/>
          </a:prstGeom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E5891383-4866-3CD4-CA14-828ABA5C0C6E}"/>
              </a:ext>
            </a:extLst>
          </p:cNvPr>
          <p:cNvGrpSpPr/>
          <p:nvPr/>
        </p:nvGrpSpPr>
        <p:grpSpPr>
          <a:xfrm>
            <a:off x="7116256" y="8032474"/>
            <a:ext cx="10143044" cy="825383"/>
            <a:chOff x="0" y="0"/>
            <a:chExt cx="2671419" cy="21738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CE5F8E1B-E34E-0A83-4672-97800E019C42}"/>
                </a:ext>
              </a:extLst>
            </p:cNvPr>
            <p:cNvSpPr/>
            <p:nvPr/>
          </p:nvSpPr>
          <p:spPr>
            <a:xfrm>
              <a:off x="0" y="0"/>
              <a:ext cx="2671419" cy="217385"/>
            </a:xfrm>
            <a:custGeom>
              <a:avLst/>
              <a:gdLst/>
              <a:ahLst/>
              <a:cxnLst/>
              <a:rect l="l" t="t" r="r" b="b"/>
              <a:pathLst>
                <a:path w="2671419" h="217385">
                  <a:moveTo>
                    <a:pt x="0" y="0"/>
                  </a:moveTo>
                  <a:lnTo>
                    <a:pt x="2671419" y="0"/>
                  </a:lnTo>
                  <a:lnTo>
                    <a:pt x="2671419" y="217385"/>
                  </a:lnTo>
                  <a:lnTo>
                    <a:pt x="0" y="217385"/>
                  </a:lnTo>
                  <a:close/>
                </a:path>
              </a:pathLst>
            </a:custGeom>
            <a:solidFill>
              <a:srgbClr val="DB172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73A244CB-F500-00E6-92EE-798970BA9B7D}"/>
                </a:ext>
              </a:extLst>
            </p:cNvPr>
            <p:cNvSpPr txBox="1"/>
            <p:nvPr/>
          </p:nvSpPr>
          <p:spPr>
            <a:xfrm>
              <a:off x="0" y="-38100"/>
              <a:ext cx="2671419" cy="2554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32C623F5-00B4-E358-8C28-825F5963AD5D}"/>
              </a:ext>
            </a:extLst>
          </p:cNvPr>
          <p:cNvGrpSpPr/>
          <p:nvPr/>
        </p:nvGrpSpPr>
        <p:grpSpPr>
          <a:xfrm>
            <a:off x="572979" y="5389724"/>
            <a:ext cx="8799621" cy="2202093"/>
            <a:chOff x="0" y="0"/>
            <a:chExt cx="1868000" cy="579975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ABCE103F-DBD8-D5F3-F834-878D15DE4287}"/>
                </a:ext>
              </a:extLst>
            </p:cNvPr>
            <p:cNvSpPr/>
            <p:nvPr/>
          </p:nvSpPr>
          <p:spPr>
            <a:xfrm>
              <a:off x="0" y="0"/>
              <a:ext cx="1868000" cy="579975"/>
            </a:xfrm>
            <a:custGeom>
              <a:avLst/>
              <a:gdLst/>
              <a:ahLst/>
              <a:cxnLst/>
              <a:rect l="l" t="t" r="r" b="b"/>
              <a:pathLst>
                <a:path w="1868000" h="579975">
                  <a:moveTo>
                    <a:pt x="0" y="0"/>
                  </a:moveTo>
                  <a:lnTo>
                    <a:pt x="1868000" y="0"/>
                  </a:lnTo>
                  <a:lnTo>
                    <a:pt x="1868000" y="579975"/>
                  </a:lnTo>
                  <a:lnTo>
                    <a:pt x="0" y="579975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A090C4EB-C146-87AF-2D8B-79C886647FDA}"/>
                </a:ext>
              </a:extLst>
            </p:cNvPr>
            <p:cNvSpPr txBox="1"/>
            <p:nvPr/>
          </p:nvSpPr>
          <p:spPr>
            <a:xfrm>
              <a:off x="0" y="-38100"/>
              <a:ext cx="1868000" cy="618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4BF75F57-8C32-4C87-FCC3-F98805470057}"/>
              </a:ext>
            </a:extLst>
          </p:cNvPr>
          <p:cNvSpPr txBox="1"/>
          <p:nvPr/>
        </p:nvSpPr>
        <p:spPr>
          <a:xfrm>
            <a:off x="2157694" y="7931391"/>
            <a:ext cx="14632185" cy="947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40"/>
              </a:lnSpc>
              <a:spcBef>
                <a:spcPct val="0"/>
              </a:spcBef>
            </a:pPr>
            <a:r>
              <a:rPr lang="en-US" sz="56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Insight 2 – CAD vs Fuel Price Trend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4197C964-C84A-07DF-49B7-030CE839CF62}"/>
              </a:ext>
            </a:extLst>
          </p:cNvPr>
          <p:cNvSpPr txBox="1"/>
          <p:nvPr/>
        </p:nvSpPr>
        <p:spPr>
          <a:xfrm>
            <a:off x="814026" y="5694334"/>
            <a:ext cx="8329974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b="1" i="1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Insight: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b="1" i="1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Higher USD/CAD (weaker CAD) aligns with rising fuel prices.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Oil priced in USD becomes more expensive in CAD terms.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This correlation supports budgeting and forecasting.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4F1A4C5-D788-EB4A-DF7B-3AF6A744ED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99" y="1120346"/>
            <a:ext cx="7906910" cy="258184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E1C1D26-3215-328B-708E-4F4A695380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4057" y="571500"/>
            <a:ext cx="5185822" cy="7161373"/>
          </a:xfrm>
          <a:prstGeom prst="rect">
            <a:avLst/>
          </a:prstGeom>
        </p:spPr>
      </p:pic>
      <p:sp>
        <p:nvSpPr>
          <p:cNvPr id="19" name="TextBox 13">
            <a:extLst>
              <a:ext uri="{FF2B5EF4-FFF2-40B4-BE49-F238E27FC236}">
                <a16:creationId xmlns:a16="http://schemas.microsoft.com/office/drawing/2014/main" id="{F152DCDF-6FAC-8E07-4D7A-E3FD6DEE965E}"/>
              </a:ext>
            </a:extLst>
          </p:cNvPr>
          <p:cNvSpPr txBox="1"/>
          <p:nvPr/>
        </p:nvSpPr>
        <p:spPr>
          <a:xfrm>
            <a:off x="2155636" y="9055140"/>
            <a:ext cx="4991100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HERIZO RAKOTONDRAMPANANA</a:t>
            </a:r>
          </a:p>
        </p:txBody>
      </p:sp>
    </p:spTree>
    <p:extLst>
      <p:ext uri="{BB962C8B-B14F-4D97-AF65-F5344CB8AC3E}">
        <p14:creationId xmlns:p14="http://schemas.microsoft.com/office/powerpoint/2010/main" val="2730402543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D311C7-4848-6093-97EA-047841A79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047BBFA-FB65-8AA9-81A7-D05B0F9958CE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4810" b="-3296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785F1AEB-42FD-B4FD-B346-946B78D131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>
            <a:fillRect/>
          </a:stretch>
        </p:blipFill>
        <p:spPr>
          <a:xfrm>
            <a:off x="0" y="-4046450"/>
            <a:ext cx="18288000" cy="18379899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6D849A6-537F-DD37-F7F9-D4321973EE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06855" y="7996279"/>
            <a:ext cx="7686100" cy="1575650"/>
          </a:xfrm>
          <a:prstGeom prst="rect">
            <a:avLst/>
          </a:prstGeom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6D11C730-B957-273C-54C5-6A06F96E4B98}"/>
              </a:ext>
            </a:extLst>
          </p:cNvPr>
          <p:cNvGrpSpPr/>
          <p:nvPr/>
        </p:nvGrpSpPr>
        <p:grpSpPr>
          <a:xfrm>
            <a:off x="7116256" y="8032474"/>
            <a:ext cx="10143044" cy="825383"/>
            <a:chOff x="0" y="0"/>
            <a:chExt cx="2671419" cy="21738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5F26E6D0-F55C-EBD1-A40E-C547625C8E32}"/>
                </a:ext>
              </a:extLst>
            </p:cNvPr>
            <p:cNvSpPr/>
            <p:nvPr/>
          </p:nvSpPr>
          <p:spPr>
            <a:xfrm>
              <a:off x="0" y="0"/>
              <a:ext cx="2671419" cy="217385"/>
            </a:xfrm>
            <a:custGeom>
              <a:avLst/>
              <a:gdLst/>
              <a:ahLst/>
              <a:cxnLst/>
              <a:rect l="l" t="t" r="r" b="b"/>
              <a:pathLst>
                <a:path w="2671419" h="217385">
                  <a:moveTo>
                    <a:pt x="0" y="0"/>
                  </a:moveTo>
                  <a:lnTo>
                    <a:pt x="2671419" y="0"/>
                  </a:lnTo>
                  <a:lnTo>
                    <a:pt x="2671419" y="217385"/>
                  </a:lnTo>
                  <a:lnTo>
                    <a:pt x="0" y="217385"/>
                  </a:lnTo>
                  <a:close/>
                </a:path>
              </a:pathLst>
            </a:custGeom>
            <a:solidFill>
              <a:srgbClr val="DB172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B1D169BE-5E27-B743-DBEF-94336634F9DE}"/>
                </a:ext>
              </a:extLst>
            </p:cNvPr>
            <p:cNvSpPr txBox="1"/>
            <p:nvPr/>
          </p:nvSpPr>
          <p:spPr>
            <a:xfrm>
              <a:off x="0" y="-38100"/>
              <a:ext cx="2671419" cy="2554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0D957209-87A5-243C-DC0B-B59F56CBDA89}"/>
              </a:ext>
            </a:extLst>
          </p:cNvPr>
          <p:cNvGrpSpPr/>
          <p:nvPr/>
        </p:nvGrpSpPr>
        <p:grpSpPr>
          <a:xfrm>
            <a:off x="572979" y="5389724"/>
            <a:ext cx="8799621" cy="2202093"/>
            <a:chOff x="0" y="0"/>
            <a:chExt cx="1868000" cy="579975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0970E1A7-B541-09E6-11ED-CB7BD867192B}"/>
                </a:ext>
              </a:extLst>
            </p:cNvPr>
            <p:cNvSpPr/>
            <p:nvPr/>
          </p:nvSpPr>
          <p:spPr>
            <a:xfrm>
              <a:off x="0" y="0"/>
              <a:ext cx="1868000" cy="579975"/>
            </a:xfrm>
            <a:custGeom>
              <a:avLst/>
              <a:gdLst/>
              <a:ahLst/>
              <a:cxnLst/>
              <a:rect l="l" t="t" r="r" b="b"/>
              <a:pathLst>
                <a:path w="1868000" h="579975">
                  <a:moveTo>
                    <a:pt x="0" y="0"/>
                  </a:moveTo>
                  <a:lnTo>
                    <a:pt x="1868000" y="0"/>
                  </a:lnTo>
                  <a:lnTo>
                    <a:pt x="1868000" y="579975"/>
                  </a:lnTo>
                  <a:lnTo>
                    <a:pt x="0" y="579975"/>
                  </a:lnTo>
                  <a:close/>
                </a:path>
              </a:pathLst>
            </a:custGeom>
            <a:solidFill>
              <a:srgbClr val="F4F0EA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90D923CF-D980-C44F-4102-D1C0E7A6E263}"/>
                </a:ext>
              </a:extLst>
            </p:cNvPr>
            <p:cNvSpPr txBox="1"/>
            <p:nvPr/>
          </p:nvSpPr>
          <p:spPr>
            <a:xfrm>
              <a:off x="0" y="-38100"/>
              <a:ext cx="1868000" cy="618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E0353346-EA4F-A9F8-409B-84B606E3FB7E}"/>
              </a:ext>
            </a:extLst>
          </p:cNvPr>
          <p:cNvSpPr txBox="1"/>
          <p:nvPr/>
        </p:nvSpPr>
        <p:spPr>
          <a:xfrm>
            <a:off x="2157694" y="7931391"/>
            <a:ext cx="16130306" cy="912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840"/>
              </a:lnSpc>
              <a:spcBef>
                <a:spcPct val="0"/>
              </a:spcBef>
            </a:pPr>
            <a:r>
              <a:rPr lang="en-US" sz="52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Insight 3 – Province Sensitivity to FX Volatility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E384BC11-4363-D1B8-4154-5809844D927A}"/>
              </a:ext>
            </a:extLst>
          </p:cNvPr>
          <p:cNvSpPr txBox="1"/>
          <p:nvPr/>
        </p:nvSpPr>
        <p:spPr>
          <a:xfrm>
            <a:off x="814026" y="5694334"/>
            <a:ext cx="8329974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b="1" i="1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Insight: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Provinces like Ontario and BC show high correlation to USD/CAD fluctuations.</a:t>
            </a: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endParaRPr lang="en-US" sz="1800" dirty="0">
              <a:solidFill>
                <a:srgbClr val="0F1A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1800"/>
              </a:lnSpc>
              <a:spcBef>
                <a:spcPct val="0"/>
              </a:spcBef>
            </a:pPr>
            <a:r>
              <a:rPr lang="en-US" sz="1800" dirty="0">
                <a:solidFill>
                  <a:srgbClr val="0F1A38"/>
                </a:solidFill>
                <a:latin typeface="Open Sauce"/>
                <a:ea typeface="Open Sauce"/>
                <a:cs typeface="Open Sauce"/>
                <a:sym typeface="Open Sauce"/>
              </a:rPr>
              <a:t>• Regional planners and fuel budgeters can benefit from this knowledge.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B2190C7-C4E4-D5CA-CD53-4EC3544A59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78" y="982814"/>
            <a:ext cx="7885221" cy="242386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A18655C-41BB-AD79-4CE4-3C3B335EA8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5043" y="1079195"/>
            <a:ext cx="8153400" cy="6512622"/>
          </a:xfrm>
          <a:prstGeom prst="rect">
            <a:avLst/>
          </a:prstGeom>
        </p:spPr>
      </p:pic>
      <p:sp>
        <p:nvSpPr>
          <p:cNvPr id="19" name="TextBox 13">
            <a:extLst>
              <a:ext uri="{FF2B5EF4-FFF2-40B4-BE49-F238E27FC236}">
                <a16:creationId xmlns:a16="http://schemas.microsoft.com/office/drawing/2014/main" id="{5B02484A-DFE3-89A4-0D3F-B348B7956377}"/>
              </a:ext>
            </a:extLst>
          </p:cNvPr>
          <p:cNvSpPr txBox="1"/>
          <p:nvPr/>
        </p:nvSpPr>
        <p:spPr>
          <a:xfrm>
            <a:off x="2157694" y="9027031"/>
            <a:ext cx="4991100" cy="340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EEEAD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HERIZO RAKOTONDRAMPANANA</a:t>
            </a:r>
          </a:p>
        </p:txBody>
      </p:sp>
    </p:spTree>
    <p:extLst>
      <p:ext uri="{BB962C8B-B14F-4D97-AF65-F5344CB8AC3E}">
        <p14:creationId xmlns:p14="http://schemas.microsoft.com/office/powerpoint/2010/main" val="3935432296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10638</TotalTime>
  <Words>682</Words>
  <Application>Microsoft Macintosh PowerPoint</Application>
  <PresentationFormat>Custom</PresentationFormat>
  <Paragraphs>118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Open Sauce Bold</vt:lpstr>
      <vt:lpstr>Aptos</vt:lpstr>
      <vt:lpstr>Open Sauce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Animated Breaking News Slides</dc:title>
  <cp:lastModifiedBy>Herizo José André RAKOTONDRAMPANANA</cp:lastModifiedBy>
  <cp:revision>21</cp:revision>
  <dcterms:created xsi:type="dcterms:W3CDTF">2006-08-16T00:00:00Z</dcterms:created>
  <dcterms:modified xsi:type="dcterms:W3CDTF">2025-04-17T03:49:40Z</dcterms:modified>
  <dc:identifier>DAGkKruFCOo</dc:identifier>
</cp:coreProperties>
</file>

<file path=docProps/thumbnail.jpeg>
</file>